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7" r:id="rId2"/>
    <p:sldId id="258" r:id="rId3"/>
    <p:sldId id="471" r:id="rId4"/>
    <p:sldId id="472" r:id="rId5"/>
    <p:sldId id="476" r:id="rId6"/>
    <p:sldId id="477" r:id="rId7"/>
    <p:sldId id="478" r:id="rId8"/>
    <p:sldId id="479" r:id="rId9"/>
    <p:sldId id="481" r:id="rId10"/>
    <p:sldId id="480" r:id="rId11"/>
    <p:sldId id="482" r:id="rId12"/>
    <p:sldId id="483" r:id="rId13"/>
    <p:sldId id="484" r:id="rId14"/>
    <p:sldId id="485" r:id="rId15"/>
    <p:sldId id="486" r:id="rId16"/>
    <p:sldId id="473" r:id="rId17"/>
    <p:sldId id="487" r:id="rId18"/>
    <p:sldId id="488" r:id="rId19"/>
    <p:sldId id="490" r:id="rId20"/>
    <p:sldId id="489" r:id="rId21"/>
    <p:sldId id="491" r:id="rId22"/>
    <p:sldId id="492" r:id="rId23"/>
    <p:sldId id="493" r:id="rId24"/>
    <p:sldId id="494" r:id="rId25"/>
    <p:sldId id="495" r:id="rId26"/>
    <p:sldId id="496" r:id="rId27"/>
    <p:sldId id="497" r:id="rId28"/>
    <p:sldId id="498" r:id="rId29"/>
    <p:sldId id="499" r:id="rId30"/>
    <p:sldId id="502" r:id="rId31"/>
    <p:sldId id="500" r:id="rId32"/>
    <p:sldId id="501" r:id="rId33"/>
    <p:sldId id="409" r:id="rId3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51" autoAdjust="0"/>
    <p:restoredTop sz="96300" autoAdjust="0"/>
  </p:normalViewPr>
  <p:slideViewPr>
    <p:cSldViewPr>
      <p:cViewPr>
        <p:scale>
          <a:sx n="155" d="100"/>
          <a:sy n="155" d="100"/>
        </p:scale>
        <p:origin x="1416" y="-4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2/9/20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tiff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2/9/20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217443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80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2/9/20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ofish.com/create-pandas-dataframe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35082140/preprocessing-in-scikit-learn-single-sample-depreciation-warning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auto_examples/linear_model/plot_ols.html?highlight=linearregression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hyperlink" Target="https://scikit-learn.org/stable/modules/generated/sklearn.ensemble.GradientBoostingRegressor.htm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learning/machine-learning-and-ai-foundations-value-estimations/overfitting-and-underfitting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 descr="https://lh5.googleusercontent.com/Y1PJKzfCw_Vbm4aUYsdu7nB9OUrvPWyygukEEw1wtNy2K27lzX8JMaZtWut6Y9W9RZMRVJlWDWNoS187dkSVfanRPyNjt02bj5eaRz8tu4MCPa8ir7Xz5zkflA2R5DgKHmrBSB38OG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4" name="Picture 8" descr="https://lh6.googleusercontent.com/01jnqT7hbUAXilROkmEGhMHPWGXGnb_E4d-CVxRs-gsBNijqtJxS7NgAhYugiMVWFdYQ_xEJJWOLYPKR1YByNNmaFeVTUjYIenIb_WZqVRmnO4D98yKmpSEpB0--9-K-xTHdCTwOxf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3851920" y="6211669"/>
            <a:ext cx="52920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COMP704: Machine Learning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MSc Artificial Intelligence for Games</a:t>
            </a: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51520" y="4006805"/>
            <a:ext cx="871296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Lecture 3</a:t>
            </a:r>
            <a:r>
              <a:rPr lang="en-US" sz="36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: Data Science - Regression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The </a:t>
            </a:r>
            <a:r>
              <a:rPr lang="en-GB" dirty="0" err="1"/>
              <a:t>scikit</a:t>
            </a:r>
            <a:r>
              <a:rPr lang="en-GB" dirty="0"/>
              <a:t>-learn approach to regression</a:t>
            </a:r>
          </a:p>
          <a:p>
            <a:pPr lvl="2"/>
            <a:r>
              <a:rPr lang="en-GB" dirty="0"/>
              <a:t>3. Train the model</a:t>
            </a:r>
          </a:p>
          <a:p>
            <a:pPr lvl="3"/>
            <a:r>
              <a:rPr lang="en-GB" dirty="0"/>
              <a:t>All (most) </a:t>
            </a:r>
            <a:r>
              <a:rPr lang="en-GB" dirty="0" err="1"/>
              <a:t>scikit</a:t>
            </a:r>
            <a:r>
              <a:rPr lang="en-GB" dirty="0"/>
              <a:t> </a:t>
            </a:r>
            <a:r>
              <a:rPr lang="en-GB" dirty="0" err="1"/>
              <a:t>algorthims</a:t>
            </a:r>
            <a:r>
              <a:rPr lang="en-GB" dirty="0"/>
              <a:t> perform this through </a:t>
            </a:r>
            <a:r>
              <a:rPr lang="en-GB" dirty="0" err="1"/>
              <a:t>model.fit</a:t>
            </a:r>
            <a:r>
              <a:rPr lang="en-GB" dirty="0"/>
              <a:t>(</a:t>
            </a:r>
            <a:r>
              <a:rPr lang="en-GB" dirty="0" err="1"/>
              <a:t>x_train</a:t>
            </a:r>
            <a:r>
              <a:rPr lang="en-GB" dirty="0"/>
              <a:t>, </a:t>
            </a:r>
            <a:r>
              <a:rPr lang="en-GB" dirty="0" err="1"/>
              <a:t>y_train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This may involve having a cup of coffee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7335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The </a:t>
            </a:r>
            <a:r>
              <a:rPr lang="en-GB" dirty="0" err="1"/>
              <a:t>scikit</a:t>
            </a:r>
            <a:r>
              <a:rPr lang="en-GB" dirty="0"/>
              <a:t>-learn approach to regression</a:t>
            </a:r>
          </a:p>
          <a:p>
            <a:pPr lvl="2"/>
            <a:r>
              <a:rPr lang="en-GB" dirty="0"/>
              <a:t>4. Evaluate training results with test data</a:t>
            </a:r>
          </a:p>
          <a:p>
            <a:pPr lvl="3"/>
            <a:r>
              <a:rPr lang="en-GB" dirty="0"/>
              <a:t>All (most) </a:t>
            </a:r>
            <a:r>
              <a:rPr lang="en-GB" dirty="0" err="1"/>
              <a:t>scikit</a:t>
            </a:r>
            <a:r>
              <a:rPr lang="en-GB" dirty="0"/>
              <a:t> </a:t>
            </a:r>
            <a:r>
              <a:rPr lang="en-GB" dirty="0" err="1"/>
              <a:t>algorthims</a:t>
            </a:r>
            <a:r>
              <a:rPr lang="en-GB" dirty="0"/>
              <a:t> perform this through </a:t>
            </a:r>
            <a:r>
              <a:rPr lang="en-GB" dirty="0" err="1"/>
              <a:t>model.fit</a:t>
            </a:r>
            <a:r>
              <a:rPr lang="en-GB" dirty="0"/>
              <a:t>(</a:t>
            </a:r>
            <a:r>
              <a:rPr lang="en-GB" dirty="0" err="1"/>
              <a:t>x_train</a:t>
            </a:r>
            <a:r>
              <a:rPr lang="en-GB" dirty="0"/>
              <a:t>, </a:t>
            </a:r>
            <a:r>
              <a:rPr lang="en-GB" dirty="0" err="1"/>
              <a:t>y_train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This may involve having a cup of coffee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0987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The </a:t>
            </a:r>
            <a:r>
              <a:rPr lang="en-GB" dirty="0" err="1"/>
              <a:t>scikit</a:t>
            </a:r>
            <a:r>
              <a:rPr lang="en-GB" dirty="0"/>
              <a:t>-learn approach to regression</a:t>
            </a:r>
          </a:p>
          <a:p>
            <a:pPr lvl="2"/>
            <a:r>
              <a:rPr lang="en-GB" dirty="0"/>
              <a:t>5. Evaluate performance</a:t>
            </a:r>
          </a:p>
          <a:p>
            <a:pPr lvl="3"/>
            <a:r>
              <a:rPr lang="en-GB" dirty="0"/>
              <a:t>Use the mean absolute error of training data &amp; test data to give over-fit / under-fit analysis</a:t>
            </a:r>
          </a:p>
          <a:p>
            <a:pPr lvl="3"/>
            <a:r>
              <a:rPr lang="en-GB" dirty="0"/>
              <a:t>Low error on training &amp; high error on testing</a:t>
            </a:r>
          </a:p>
          <a:p>
            <a:pPr lvl="4"/>
            <a:r>
              <a:rPr lang="en-GB" dirty="0"/>
              <a:t>Overfitted algorithm to learn test data by rote rather than learning generalisations</a:t>
            </a:r>
          </a:p>
          <a:p>
            <a:pPr lvl="5"/>
            <a:r>
              <a:rPr lang="en-GB" dirty="0"/>
              <a:t>Change algorithm / change parameters</a:t>
            </a:r>
          </a:p>
          <a:p>
            <a:pPr lvl="3"/>
            <a:r>
              <a:rPr lang="en-GB" dirty="0"/>
              <a:t>High error on training</a:t>
            </a:r>
          </a:p>
          <a:p>
            <a:pPr lvl="4"/>
            <a:r>
              <a:rPr lang="en-GB" dirty="0"/>
              <a:t>Underfitted algorithm makes random outputs from data</a:t>
            </a:r>
          </a:p>
          <a:p>
            <a:pPr lvl="5"/>
            <a:r>
              <a:rPr lang="en-GB" dirty="0"/>
              <a:t>Algorithm may not be a good fit for data</a:t>
            </a:r>
          </a:p>
          <a:p>
            <a:pPr lvl="5"/>
            <a:r>
              <a:rPr lang="en-GB" dirty="0"/>
              <a:t>May not have enough data to train with</a:t>
            </a:r>
          </a:p>
          <a:p>
            <a:pPr lvl="5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6440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The </a:t>
            </a:r>
            <a:r>
              <a:rPr lang="en-GB" dirty="0" err="1"/>
              <a:t>scikit</a:t>
            </a:r>
            <a:r>
              <a:rPr lang="en-GB" dirty="0"/>
              <a:t>-learn approach to regression</a:t>
            </a:r>
          </a:p>
          <a:p>
            <a:pPr lvl="2"/>
            <a:r>
              <a:rPr lang="en-GB" dirty="0"/>
              <a:t>5. Evaluate performance</a:t>
            </a:r>
          </a:p>
          <a:p>
            <a:pPr lvl="3"/>
            <a:r>
              <a:rPr lang="en-GB" dirty="0"/>
              <a:t>You get to decide what constitutes low &amp; high errors</a:t>
            </a:r>
          </a:p>
          <a:p>
            <a:pPr lvl="4"/>
            <a:r>
              <a:rPr lang="en-GB" dirty="0"/>
              <a:t>What  may be acceptable to one learning scenario may not be to another</a:t>
            </a:r>
          </a:p>
          <a:p>
            <a:pPr lvl="4"/>
            <a:r>
              <a:rPr lang="en-GB" dirty="0"/>
              <a:t>This is where DS &amp; ML meet</a:t>
            </a:r>
          </a:p>
          <a:p>
            <a:pPr lvl="5"/>
            <a:r>
              <a:rPr lang="en-GB" dirty="0"/>
              <a:t>Error terms likely to be defined as business / domain requirements</a:t>
            </a:r>
          </a:p>
          <a:p>
            <a:pPr lvl="5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7915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The </a:t>
            </a:r>
            <a:r>
              <a:rPr lang="en-GB" dirty="0" err="1"/>
              <a:t>scikit</a:t>
            </a:r>
            <a:r>
              <a:rPr lang="en-GB" dirty="0"/>
              <a:t>-learn approach to regression</a:t>
            </a:r>
          </a:p>
          <a:p>
            <a:pPr lvl="2"/>
            <a:r>
              <a:rPr lang="en-GB" dirty="0"/>
              <a:t>6. iterate or ship</a:t>
            </a:r>
          </a:p>
          <a:p>
            <a:pPr lvl="3"/>
            <a:r>
              <a:rPr lang="en-GB" dirty="0"/>
              <a:t>Either iterate the training process or put the algorithm into ‘production’</a:t>
            </a:r>
          </a:p>
          <a:p>
            <a:pPr lvl="5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7859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The </a:t>
            </a:r>
            <a:r>
              <a:rPr lang="en-GB" dirty="0" err="1"/>
              <a:t>scikit</a:t>
            </a:r>
            <a:r>
              <a:rPr lang="en-GB" dirty="0"/>
              <a:t>-learn approach to regression</a:t>
            </a:r>
          </a:p>
          <a:p>
            <a:pPr lvl="2"/>
            <a:r>
              <a:rPr lang="en-GB" dirty="0"/>
              <a:t>7. Ship</a:t>
            </a:r>
          </a:p>
          <a:p>
            <a:pPr lvl="3"/>
            <a:r>
              <a:rPr lang="en-GB" dirty="0"/>
              <a:t>Save model as a </a:t>
            </a:r>
            <a:r>
              <a:rPr lang="en-GB" dirty="0" err="1"/>
              <a:t>pkl</a:t>
            </a:r>
            <a:r>
              <a:rPr lang="en-GB" dirty="0"/>
              <a:t> file</a:t>
            </a:r>
          </a:p>
          <a:p>
            <a:pPr lvl="3"/>
            <a:r>
              <a:rPr lang="en-GB" dirty="0"/>
              <a:t>Write application around </a:t>
            </a:r>
            <a:r>
              <a:rPr lang="en-GB" dirty="0" err="1"/>
              <a:t>pkl</a:t>
            </a:r>
            <a:r>
              <a:rPr lang="en-GB" dirty="0"/>
              <a:t> data using </a:t>
            </a:r>
            <a:r>
              <a:rPr lang="en-GB" dirty="0" err="1"/>
              <a:t>model.predict</a:t>
            </a:r>
            <a:endParaRPr lang="en-GB" dirty="0"/>
          </a:p>
          <a:p>
            <a:pPr lvl="4"/>
            <a:r>
              <a:rPr lang="en-GB" dirty="0"/>
              <a:t>Will take </a:t>
            </a:r>
            <a:r>
              <a:rPr lang="en-GB" dirty="0" err="1"/>
              <a:t>X_frame</a:t>
            </a:r>
            <a:r>
              <a:rPr lang="en-GB" dirty="0"/>
              <a:t> data (from training) to produce results on novel data</a:t>
            </a:r>
          </a:p>
          <a:p>
            <a:pPr lvl="5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6532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87739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Regression works when we have a continuous mapping from input(s) to output</a:t>
            </a:r>
          </a:p>
          <a:p>
            <a:pPr lvl="2"/>
            <a:r>
              <a:rPr lang="en-GB" dirty="0"/>
              <a:t>Sine is a nice &amp; simple example of that we can use to experiment with ML</a:t>
            </a:r>
          </a:p>
          <a:p>
            <a:pPr lvl="3"/>
            <a:r>
              <a:rPr lang="en-GB" dirty="0"/>
              <a:t>Easy to get lots of data</a:t>
            </a:r>
          </a:p>
          <a:p>
            <a:pPr lvl="3"/>
            <a:r>
              <a:rPr lang="en-GB" dirty="0"/>
              <a:t>Easy to process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C49B35-916D-3541-99A1-9943889FA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4149080"/>
            <a:ext cx="42291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008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1. Get data into a form that can be used for training and testing</a:t>
            </a:r>
          </a:p>
          <a:p>
            <a:pPr lvl="2"/>
            <a:r>
              <a:rPr lang="en-GB" dirty="0"/>
              <a:t>We need to have our data organised as a table of input and output values</a:t>
            </a:r>
          </a:p>
          <a:p>
            <a:pPr lvl="2"/>
            <a:r>
              <a:rPr lang="en-GB" dirty="0"/>
              <a:t>To generate the sine table data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702175-A806-6041-8609-058D5A6DF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533" y="3356992"/>
            <a:ext cx="4025619" cy="24191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42CE93-07B1-5C4D-B195-2623795D0FDB}"/>
              </a:ext>
            </a:extLst>
          </p:cNvPr>
          <p:cNvSpPr/>
          <p:nvPr/>
        </p:nvSpPr>
        <p:spPr>
          <a:xfrm>
            <a:off x="624102" y="6017879"/>
            <a:ext cx="66064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hlinkClick r:id="rId3"/>
              </a:rPr>
              <a:t>https://datatofish.com/create-pandas-dataframe/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3456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1. Get data into a form that can be used for training and testing</a:t>
            </a:r>
          </a:p>
          <a:p>
            <a:pPr lvl="2"/>
            <a:r>
              <a:rPr lang="en-GB" dirty="0"/>
              <a:t>To get the data into the x &amp; y forms 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Pandas doesn’t like 1-D data, so the reshape(-1,1) will put the data into a format it likes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46E51A-0A28-984A-883B-BC3623CDF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636912"/>
            <a:ext cx="8136904" cy="15833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1E4E80D-39B6-F444-A374-355C286BD6EA}"/>
              </a:ext>
            </a:extLst>
          </p:cNvPr>
          <p:cNvSpPr/>
          <p:nvPr/>
        </p:nvSpPr>
        <p:spPr>
          <a:xfrm>
            <a:off x="899592" y="5949280"/>
            <a:ext cx="734481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hlinkClick r:id="rId3"/>
              </a:rPr>
              <a:t>https://stackoverflow.com/questions/35082140/preprocessing-in-scikit-learn-single-sample-depreciation-warning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315764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Today’s session:</a:t>
            </a:r>
          </a:p>
          <a:p>
            <a:pPr lvl="1"/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Workshop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0882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2. Choose and configure a training algorithm</a:t>
            </a:r>
          </a:p>
          <a:p>
            <a:pPr lvl="2"/>
            <a:r>
              <a:rPr lang="en-GB" dirty="0"/>
              <a:t>Let’s use linear regression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r>
              <a:rPr lang="en-GB" dirty="0"/>
              <a:t>Typically, each ML algorithm will have attributes that help it learn. These can be set and configured as part of the ML process, though the default values should provide some learning</a:t>
            </a:r>
          </a:p>
          <a:p>
            <a:pPr lvl="3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F6D91D-4AF2-2748-A154-641B4A04B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0100" y="2204864"/>
            <a:ext cx="2463800" cy="482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970B54-6984-CB4A-BCDA-ABF16FD29CFE}"/>
              </a:ext>
            </a:extLst>
          </p:cNvPr>
          <p:cNvSpPr/>
          <p:nvPr/>
        </p:nvSpPr>
        <p:spPr>
          <a:xfrm>
            <a:off x="457200" y="6001543"/>
            <a:ext cx="7945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400" dirty="0">
                <a:hlinkClick r:id="rId3"/>
              </a:rPr>
              <a:t>https://scikit-learn.org/stable/auto_examples/linear_model/plot_ols.html?highlight=linearregression</a:t>
            </a:r>
            <a:endParaRPr lang="en-GB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E851B2-65D0-CF4C-B9B6-AD21BC9ADF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044" y="4509120"/>
            <a:ext cx="5580112" cy="71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492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3. Train the model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2"/>
            <a:r>
              <a:rPr lang="en-GB" dirty="0"/>
              <a:t>Again, </a:t>
            </a:r>
            <a:r>
              <a:rPr lang="en-GB" dirty="0" err="1"/>
              <a:t>scikit</a:t>
            </a:r>
            <a:r>
              <a:rPr lang="en-GB" dirty="0"/>
              <a:t> learning algorithms have a fairly common interface taking </a:t>
            </a:r>
            <a:r>
              <a:rPr lang="en-GB" dirty="0" err="1"/>
              <a:t>x_train</a:t>
            </a:r>
            <a:r>
              <a:rPr lang="en-GB" dirty="0"/>
              <a:t> (inputs) and </a:t>
            </a:r>
            <a:r>
              <a:rPr lang="en-GB" dirty="0" err="1"/>
              <a:t>y_train</a:t>
            </a:r>
            <a:r>
              <a:rPr lang="en-GB" dirty="0"/>
              <a:t> (outputs)</a:t>
            </a:r>
          </a:p>
          <a:p>
            <a:pPr lvl="3"/>
            <a:r>
              <a:rPr lang="en-GB" dirty="0"/>
              <a:t>Assuming supervised learning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5C44DD-5E88-CD4C-B82A-B5CADDB7A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1772816"/>
            <a:ext cx="2667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8745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4. Evaluate the outcomes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D0B1AF-49EF-C14C-A921-65D876366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548" y="1772816"/>
            <a:ext cx="54737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1763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5. Evaluate performance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2"/>
            <a:r>
              <a:rPr lang="en-GB" dirty="0"/>
              <a:t>What do these numbers mean?</a:t>
            </a:r>
          </a:p>
          <a:p>
            <a:pPr lvl="3"/>
            <a:r>
              <a:rPr lang="en-GB" dirty="0"/>
              <a:t>Sine() ranges from -1 to +1</a:t>
            </a:r>
          </a:p>
          <a:p>
            <a:pPr lvl="3"/>
            <a:r>
              <a:rPr lang="en-GB" dirty="0"/>
              <a:t>An error of 0.35 for the training data -&gt; underfitting</a:t>
            </a:r>
          </a:p>
          <a:p>
            <a:pPr lvl="4"/>
            <a:r>
              <a:rPr lang="en-GB" dirty="0"/>
              <a:t>Algorithm isn’t leaning</a:t>
            </a:r>
          </a:p>
          <a:p>
            <a:pPr lvl="3"/>
            <a:r>
              <a:rPr lang="en-GB" dirty="0"/>
              <a:t>An error of 0.4 for the test data </a:t>
            </a:r>
          </a:p>
          <a:p>
            <a:pPr lvl="4"/>
            <a:r>
              <a:rPr lang="en-GB" dirty="0"/>
              <a:t>Algorithm is junk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8FC51C-9D80-6246-97DE-2AF343052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1772816"/>
            <a:ext cx="37465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2793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6. iterate or ship</a:t>
            </a:r>
          </a:p>
          <a:p>
            <a:pPr lvl="2"/>
            <a:r>
              <a:rPr lang="en-GB" dirty="0"/>
              <a:t>Iterate</a:t>
            </a:r>
          </a:p>
          <a:p>
            <a:pPr lvl="3"/>
            <a:r>
              <a:rPr lang="en-GB" dirty="0"/>
              <a:t>Why is training so bad?</a:t>
            </a:r>
          </a:p>
          <a:p>
            <a:pPr lvl="4"/>
            <a:r>
              <a:rPr lang="en-GB" dirty="0"/>
              <a:t>Can’t really do linear regression on non-linear data</a:t>
            </a:r>
          </a:p>
          <a:p>
            <a:pPr lvl="4"/>
            <a:r>
              <a:rPr lang="en-GB" dirty="0"/>
              <a:t>Line of best fit (least errors) is y = 0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6531C5-A7F3-B040-94BF-70737E093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3861048"/>
            <a:ext cx="42291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732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6. iterate or ship</a:t>
            </a:r>
          </a:p>
          <a:p>
            <a:pPr lvl="2"/>
            <a:r>
              <a:rPr lang="en-GB" dirty="0"/>
              <a:t>Iterate</a:t>
            </a:r>
          </a:p>
          <a:p>
            <a:pPr lvl="3"/>
            <a:r>
              <a:rPr lang="en-GB" dirty="0"/>
              <a:t>Change algorithm to Gradient Boosting Regressor</a:t>
            </a:r>
          </a:p>
          <a:p>
            <a:pPr lvl="4"/>
            <a:r>
              <a:rPr lang="en-GB" dirty="0"/>
              <a:t>Made for more complex &amp; non-linear data</a:t>
            </a:r>
          </a:p>
          <a:p>
            <a:pPr lvl="4"/>
            <a:r>
              <a:rPr lang="en-GB" dirty="0"/>
              <a:t>Data is stored in buckets of linear regression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3BFC64-86AA-BD4C-8534-A3DD4848B1C3}"/>
              </a:ext>
            </a:extLst>
          </p:cNvPr>
          <p:cNvSpPr/>
          <p:nvPr/>
        </p:nvSpPr>
        <p:spPr>
          <a:xfrm>
            <a:off x="1052736" y="6392361"/>
            <a:ext cx="703852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hlinkClick r:id="rId2"/>
              </a:rPr>
              <a:t>https://scikit-learn.org/stable/modules/generated/sklearn.ensemble.GradientBoostingRegressor.html</a:t>
            </a:r>
            <a:endParaRPr lang="en-GB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01173D-1B68-7D4E-8315-FE1495B57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800" y="3459342"/>
            <a:ext cx="3415928" cy="256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040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6. iterate or ship</a:t>
            </a:r>
          </a:p>
          <a:p>
            <a:pPr lvl="2"/>
            <a:r>
              <a:rPr lang="en-GB" dirty="0"/>
              <a:t>Iterate</a:t>
            </a:r>
          </a:p>
          <a:p>
            <a:pPr lvl="3"/>
            <a:r>
              <a:rPr lang="en-GB" dirty="0"/>
              <a:t>Create a new model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r>
              <a:rPr lang="en-GB" dirty="0"/>
              <a:t>Train it and get the results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4"/>
            <a:r>
              <a:rPr lang="en-GB" dirty="0"/>
              <a:t>Training error very low</a:t>
            </a:r>
          </a:p>
          <a:p>
            <a:pPr lvl="4"/>
            <a:r>
              <a:rPr lang="en-GB" dirty="0"/>
              <a:t>Test error low, but higher than training</a:t>
            </a:r>
          </a:p>
          <a:p>
            <a:pPr lvl="5"/>
            <a:r>
              <a:rPr lang="en-GB" dirty="0"/>
              <a:t>Might be worth tweaking the algorithm parameters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90BC69-9CCC-4947-9D5D-1A44F3812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2476128"/>
            <a:ext cx="4165600" cy="304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C14965-98F1-9F4D-BA8B-CBDB2EE2E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3573016"/>
            <a:ext cx="37592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3585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6. iterate or ship</a:t>
            </a:r>
          </a:p>
          <a:p>
            <a:pPr lvl="2"/>
            <a:r>
              <a:rPr lang="en-GB" dirty="0"/>
              <a:t>Iterate</a:t>
            </a:r>
          </a:p>
          <a:p>
            <a:pPr lvl="3"/>
            <a:r>
              <a:rPr lang="en-GB" dirty="0"/>
              <a:t>Might be worth tweaking the algorithm parameters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4"/>
            <a:r>
              <a:rPr lang="en-GB" dirty="0"/>
              <a:t>This is where GAs can become very useful ;)</a:t>
            </a:r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03FB77-70C4-2C43-9BE9-4C0334BEA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492896"/>
            <a:ext cx="6804248" cy="156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0161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7. Ship</a:t>
            </a:r>
          </a:p>
          <a:p>
            <a:pPr lvl="2"/>
            <a:r>
              <a:rPr lang="en-GB" dirty="0"/>
              <a:t>Embed the model into an application</a:t>
            </a:r>
          </a:p>
          <a:p>
            <a:pPr lvl="3"/>
            <a:r>
              <a:rPr lang="en-GB" dirty="0"/>
              <a:t>Save model data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r>
              <a:rPr lang="en-GB" dirty="0"/>
              <a:t>Use model in app</a:t>
            </a:r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4CA69E-FF58-A14C-8451-260C0DB60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2564904"/>
            <a:ext cx="6489700" cy="50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820EB6-72AD-164C-83B4-02BD623BA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3594108"/>
            <a:ext cx="4968552" cy="305513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115496-217E-364B-80BA-D6939B0DDEEB}"/>
              </a:ext>
            </a:extLst>
          </p:cNvPr>
          <p:cNvSpPr txBox="1">
            <a:spLocks/>
          </p:cNvSpPr>
          <p:nvPr/>
        </p:nvSpPr>
        <p:spPr>
          <a:xfrm>
            <a:off x="7020272" y="3594108"/>
            <a:ext cx="1818928" cy="3227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>
              <a:buNone/>
            </a:pPr>
            <a:r>
              <a:rPr lang="en-GB" sz="1600" dirty="0"/>
              <a:t>Note generally </a:t>
            </a:r>
            <a:r>
              <a:rPr lang="en-GB" sz="1600" dirty="0" err="1"/>
              <a:t>gnarliness</a:t>
            </a:r>
            <a:r>
              <a:rPr lang="en-GB" sz="1600" dirty="0"/>
              <a:t> in using model, input data needs to be an array of arrays</a:t>
            </a:r>
          </a:p>
          <a:p>
            <a:pPr lvl="1"/>
            <a:endParaRPr lang="en-GB" sz="1400" dirty="0"/>
          </a:p>
          <a:p>
            <a:pPr lvl="1"/>
            <a:endParaRPr lang="en-GB" sz="1400" dirty="0"/>
          </a:p>
          <a:p>
            <a:pPr marL="457200" lvl="1" indent="0">
              <a:buFont typeface="Arial" pitchFamily="34" charset="0"/>
              <a:buNone/>
            </a:pP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9491746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trig through regression</a:t>
            </a:r>
          </a:p>
          <a:p>
            <a:pPr lvl="1"/>
            <a:r>
              <a:rPr lang="en-GB" dirty="0"/>
              <a:t>7. Ship</a:t>
            </a:r>
          </a:p>
          <a:p>
            <a:pPr lvl="2"/>
            <a:r>
              <a:rPr lang="en-GB" dirty="0"/>
              <a:t>Is the algorithm any good in the real world?</a:t>
            </a:r>
          </a:p>
          <a:p>
            <a:pPr lvl="3"/>
            <a:r>
              <a:rPr lang="en-GB" dirty="0"/>
              <a:t>Test it and find out</a:t>
            </a:r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768D85-F631-634F-AC37-01AB47DCC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757264"/>
            <a:ext cx="36703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52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97432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Learning through LinkedIn Learning</a:t>
            </a:r>
          </a:p>
          <a:p>
            <a:pPr lvl="1"/>
            <a:r>
              <a:rPr lang="en-GB" dirty="0"/>
              <a:t>A lot of the process for this weeks’ lecture comes from </a:t>
            </a:r>
          </a:p>
          <a:p>
            <a:pPr lvl="2"/>
            <a:r>
              <a:rPr lang="en-GB" dirty="0"/>
              <a:t>Machine Learning and AI Foundations: Value Estimations (Adam </a:t>
            </a:r>
            <a:r>
              <a:rPr lang="en-GB" dirty="0" err="1"/>
              <a:t>Geitgey</a:t>
            </a:r>
            <a:r>
              <a:rPr lang="en-GB" dirty="0"/>
              <a:t>)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3"/>
            <a:r>
              <a:rPr lang="en-GB" dirty="0"/>
              <a:t>Uses house prices as an example</a:t>
            </a:r>
          </a:p>
          <a:p>
            <a:pPr lvl="3"/>
            <a:r>
              <a:rPr lang="en-GB" dirty="0"/>
              <a:t>Well worth having a watch (1hr)</a:t>
            </a:r>
          </a:p>
          <a:p>
            <a:pPr lvl="3"/>
            <a:r>
              <a:rPr lang="en-GB" dirty="0"/>
              <a:t>You are all subscribed to LinkedIn Learning through your </a:t>
            </a:r>
            <a:r>
              <a:rPr lang="en-GB" dirty="0" err="1"/>
              <a:t>falmouth.ac.uk</a:t>
            </a:r>
            <a:r>
              <a:rPr lang="en-GB" dirty="0"/>
              <a:t> accounts</a:t>
            </a:r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B77FA4-2B64-BF48-BF36-3BC8D0AA9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892" y="2924944"/>
            <a:ext cx="6516216" cy="10735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CE347DE-FC9D-544B-840B-3046CD407C6C}"/>
              </a:ext>
            </a:extLst>
          </p:cNvPr>
          <p:cNvSpPr/>
          <p:nvPr/>
        </p:nvSpPr>
        <p:spPr>
          <a:xfrm>
            <a:off x="575556" y="6418343"/>
            <a:ext cx="799288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hlinkClick r:id="rId3"/>
              </a:rPr>
              <a:t>https://www.linkedin.com/learning/machine-learning-and-ai-foundations-value-estimations/overfitting-and-underfitting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1687843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Workshop</a:t>
            </a:r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21674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Workshop</a:t>
            </a:r>
          </a:p>
          <a:p>
            <a:pPr lvl="1"/>
            <a:r>
              <a:rPr lang="en-GB" dirty="0"/>
              <a:t>This week, I want to have a look at:</a:t>
            </a:r>
          </a:p>
          <a:p>
            <a:pPr lvl="2"/>
            <a:r>
              <a:rPr lang="en-GB" dirty="0"/>
              <a:t>Technical design to help you build applications</a:t>
            </a:r>
          </a:p>
          <a:p>
            <a:pPr lvl="3"/>
            <a:r>
              <a:rPr lang="en-GB" dirty="0"/>
              <a:t>Using UML &amp; </a:t>
            </a:r>
            <a:r>
              <a:rPr lang="en-GB" dirty="0" err="1"/>
              <a:t>Booch</a:t>
            </a:r>
            <a:r>
              <a:rPr lang="en-GB" dirty="0"/>
              <a:t> to better understand class architecture and game states</a:t>
            </a:r>
          </a:p>
          <a:p>
            <a:pPr lvl="2"/>
            <a:r>
              <a:rPr lang="en-GB" dirty="0"/>
              <a:t>Using HTTP to manage data</a:t>
            </a:r>
          </a:p>
          <a:p>
            <a:pPr lvl="2"/>
            <a:r>
              <a:rPr lang="en-GB" dirty="0"/>
              <a:t>Breakout as a regression-based learning model</a:t>
            </a:r>
          </a:p>
          <a:p>
            <a:pPr lvl="3"/>
            <a:r>
              <a:rPr lang="en-GB" dirty="0"/>
              <a:t>Managing data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2694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/>
          </a:p>
          <a:p>
            <a:endParaRPr lang="en-GB" dirty="0"/>
          </a:p>
          <a:p>
            <a:r>
              <a:rPr lang="en-GB" dirty="0"/>
              <a:t>Do you have any questions for me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When to use regression?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649AFD-D268-C24E-A396-A73CD6D5E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294" y="2113965"/>
            <a:ext cx="6729058" cy="419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38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When to use regression?</a:t>
            </a:r>
          </a:p>
          <a:p>
            <a:pPr lvl="2"/>
            <a:r>
              <a:rPr lang="en-GB" dirty="0"/>
              <a:t>When inputs map to continuous outputs</a:t>
            </a:r>
          </a:p>
          <a:p>
            <a:pPr lvl="2"/>
            <a:endParaRPr lang="en-GB" dirty="0"/>
          </a:p>
          <a:p>
            <a:pPr lvl="2"/>
            <a:r>
              <a:rPr lang="en-GB" dirty="0" err="1"/>
              <a:t>Mariflow</a:t>
            </a:r>
            <a:endParaRPr lang="en-GB" dirty="0"/>
          </a:p>
          <a:p>
            <a:pPr lvl="3"/>
            <a:r>
              <a:rPr lang="en-GB" dirty="0"/>
              <a:t>Does not have this as inputs map to button presses</a:t>
            </a:r>
          </a:p>
          <a:p>
            <a:pPr lvl="3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299625-4AB8-6B45-A18B-7F451DC4E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3933056"/>
            <a:ext cx="6876256" cy="259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80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When to use regression?</a:t>
            </a:r>
          </a:p>
          <a:p>
            <a:pPr lvl="2"/>
            <a:r>
              <a:rPr lang="en-GB" dirty="0"/>
              <a:t>When inputs map to continuous outputs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Crappy breakout</a:t>
            </a:r>
          </a:p>
          <a:p>
            <a:pPr lvl="3"/>
            <a:r>
              <a:rPr lang="en-GB" dirty="0"/>
              <a:t>Could have this as inputs (the state of the world) can map to where the paddle should be (0… </a:t>
            </a:r>
            <a:r>
              <a:rPr lang="en-GB" dirty="0" err="1"/>
              <a:t>screen_x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If we map inputs to button presses (</a:t>
            </a:r>
            <a:r>
              <a:rPr lang="en-GB" dirty="0" err="1"/>
              <a:t>move_left</a:t>
            </a:r>
            <a:r>
              <a:rPr lang="en-GB" dirty="0"/>
              <a:t>, </a:t>
            </a:r>
            <a:r>
              <a:rPr lang="en-GB" dirty="0" err="1"/>
              <a:t>move_right</a:t>
            </a:r>
            <a:r>
              <a:rPr lang="en-GB" dirty="0"/>
              <a:t>, do nothing), then regression is </a:t>
            </a:r>
            <a:r>
              <a:rPr lang="en-GB" b="1" u="sng" dirty="0"/>
              <a:t>not</a:t>
            </a:r>
            <a:r>
              <a:rPr lang="en-GB" dirty="0"/>
              <a:t> a good fit for this learning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297683-9272-F44E-B11C-994CF22A5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5013176"/>
            <a:ext cx="2313170" cy="174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99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When to use regression?</a:t>
            </a:r>
          </a:p>
          <a:p>
            <a:pPr lvl="2"/>
            <a:r>
              <a:rPr lang="en-GB" dirty="0"/>
              <a:t>When inputs map to continuous outputs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We can start to see that machine learning ( &amp; data science) is about:</a:t>
            </a:r>
          </a:p>
          <a:p>
            <a:pPr lvl="3"/>
            <a:r>
              <a:rPr lang="en-GB" dirty="0"/>
              <a:t>Data &amp; learning algorithms</a:t>
            </a:r>
          </a:p>
          <a:p>
            <a:pPr lvl="3"/>
            <a:r>
              <a:rPr lang="en-GB" dirty="0"/>
              <a:t>Rather than code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Need to spend a lot of our time thinking about the relationship between data and learning algorithms in order to solve our problems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9869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The </a:t>
            </a:r>
            <a:r>
              <a:rPr lang="en-GB" dirty="0" err="1"/>
              <a:t>scikit</a:t>
            </a:r>
            <a:r>
              <a:rPr lang="en-GB" dirty="0"/>
              <a:t>-learn approach to regression</a:t>
            </a:r>
          </a:p>
          <a:p>
            <a:pPr lvl="2"/>
            <a:r>
              <a:rPr lang="en-GB" dirty="0"/>
              <a:t>1. Get data into a form that can be used for training and testing</a:t>
            </a:r>
          </a:p>
          <a:p>
            <a:pPr lvl="3"/>
            <a:r>
              <a:rPr lang="en-GB" dirty="0"/>
              <a:t>Typically, use pandas to load data into a </a:t>
            </a:r>
            <a:r>
              <a:rPr lang="en-GB" dirty="0" err="1"/>
              <a:t>dataframe</a:t>
            </a:r>
            <a:r>
              <a:rPr lang="en-GB" dirty="0"/>
              <a:t> object</a:t>
            </a:r>
          </a:p>
          <a:p>
            <a:pPr lvl="3"/>
            <a:r>
              <a:rPr lang="en-GB" dirty="0"/>
              <a:t>Split the frame into</a:t>
            </a:r>
          </a:p>
          <a:p>
            <a:pPr lvl="4"/>
            <a:r>
              <a:rPr lang="en-GB" dirty="0"/>
              <a:t>X – the inputs</a:t>
            </a:r>
          </a:p>
          <a:p>
            <a:pPr lvl="4"/>
            <a:r>
              <a:rPr lang="en-GB" dirty="0"/>
              <a:t>Y – the output</a:t>
            </a:r>
          </a:p>
          <a:p>
            <a:pPr lvl="3"/>
            <a:r>
              <a:rPr lang="en-GB" dirty="0"/>
              <a:t>Use </a:t>
            </a:r>
            <a:r>
              <a:rPr lang="en-GB" dirty="0" err="1"/>
              <a:t>scikit’s</a:t>
            </a:r>
            <a:r>
              <a:rPr lang="en-GB" dirty="0"/>
              <a:t> </a:t>
            </a:r>
            <a:r>
              <a:rPr lang="en-GB" dirty="0" err="1"/>
              <a:t>train_test_split</a:t>
            </a:r>
            <a:r>
              <a:rPr lang="en-GB" dirty="0"/>
              <a:t> to create training &amp; testing datasets</a:t>
            </a:r>
          </a:p>
          <a:p>
            <a:pPr lvl="4"/>
            <a:r>
              <a:rPr lang="en-GB" dirty="0" err="1"/>
              <a:t>X_train</a:t>
            </a:r>
            <a:r>
              <a:rPr lang="en-GB" dirty="0"/>
              <a:t> &amp; </a:t>
            </a:r>
            <a:r>
              <a:rPr lang="en-GB" dirty="0" err="1"/>
              <a:t>Y_train</a:t>
            </a:r>
            <a:r>
              <a:rPr lang="en-GB" dirty="0"/>
              <a:t> – training inputs and outputs</a:t>
            </a:r>
          </a:p>
          <a:p>
            <a:pPr lvl="4"/>
            <a:r>
              <a:rPr lang="en-GB" dirty="0" err="1"/>
              <a:t>Y_test</a:t>
            </a:r>
            <a:r>
              <a:rPr lang="en-GB" dirty="0"/>
              <a:t> &amp; </a:t>
            </a:r>
            <a:r>
              <a:rPr lang="en-GB" dirty="0" err="1"/>
              <a:t>y_test</a:t>
            </a:r>
            <a:r>
              <a:rPr lang="en-GB" dirty="0"/>
              <a:t> – testing inputs &amp; outputs</a:t>
            </a:r>
          </a:p>
          <a:p>
            <a:pPr lvl="4"/>
            <a:r>
              <a:rPr lang="en-GB" dirty="0"/>
              <a:t>Data is randomised into groups to stop local clustering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5416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Deep dive into the regression learning approach</a:t>
            </a:r>
          </a:p>
          <a:p>
            <a:pPr lvl="1"/>
            <a:r>
              <a:rPr lang="en-GB" dirty="0"/>
              <a:t>The </a:t>
            </a:r>
            <a:r>
              <a:rPr lang="en-GB" dirty="0" err="1"/>
              <a:t>scikit</a:t>
            </a:r>
            <a:r>
              <a:rPr lang="en-GB" dirty="0"/>
              <a:t>-learn approach to regression</a:t>
            </a:r>
          </a:p>
          <a:p>
            <a:pPr lvl="2"/>
            <a:r>
              <a:rPr lang="en-GB" dirty="0"/>
              <a:t>2. Choose and configure a training algorithm</a:t>
            </a:r>
          </a:p>
          <a:p>
            <a:pPr lvl="3"/>
            <a:r>
              <a:rPr lang="en-GB" dirty="0"/>
              <a:t>For each type of training that </a:t>
            </a:r>
            <a:r>
              <a:rPr lang="en-GB" dirty="0" err="1"/>
              <a:t>scikit</a:t>
            </a:r>
            <a:r>
              <a:rPr lang="en-GB" dirty="0"/>
              <a:t> supports (regression, classification, clustering and dimensionality reduction) there are multiple algorithms</a:t>
            </a:r>
          </a:p>
          <a:p>
            <a:pPr lvl="4"/>
            <a:r>
              <a:rPr lang="en-GB" dirty="0"/>
              <a:t>Part of ML is about choosing the most suitable algorithm (by trial and error)</a:t>
            </a:r>
          </a:p>
          <a:p>
            <a:pPr lvl="4"/>
            <a:r>
              <a:rPr lang="en-GB" dirty="0"/>
              <a:t>The other part of ML is about configuring parameters (hyper parameters) -&gt; remember what I said about genetic algorithms in week 1</a:t>
            </a:r>
          </a:p>
          <a:p>
            <a:pPr lvl="3"/>
            <a:endParaRPr lang="en-GB" dirty="0"/>
          </a:p>
          <a:p>
            <a:pPr lvl="3"/>
            <a:r>
              <a:rPr lang="en-GB" dirty="0" err="1"/>
              <a:t>Scikit</a:t>
            </a:r>
            <a:r>
              <a:rPr lang="en-GB" dirty="0"/>
              <a:t> website has lots of information about algorithm use cases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2573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12608</TotalTime>
  <Words>1377</Words>
  <Application>Microsoft Macintosh PowerPoint</Application>
  <PresentationFormat>On-screen Show (4:3)</PresentationFormat>
  <Paragraphs>256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Gazcorp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Computer Games and Entertainment: Advanced Programming</dc:title>
  <dc:creator>Gareth</dc:creator>
  <cp:lastModifiedBy>Lewis, Gareth</cp:lastModifiedBy>
  <cp:revision>757</cp:revision>
  <cp:lastPrinted>2020-02-02T13:14:03Z</cp:lastPrinted>
  <dcterms:created xsi:type="dcterms:W3CDTF">2008-11-22T10:38:31Z</dcterms:created>
  <dcterms:modified xsi:type="dcterms:W3CDTF">2020-02-09T13:40:08Z</dcterms:modified>
</cp:coreProperties>
</file>

<file path=docProps/thumbnail.jpeg>
</file>